
<file path=[Content_Types].xml><?xml version="1.0" encoding="utf-8"?>
<Types xmlns="http://schemas.openxmlformats.org/package/2006/content-types">
  <Default ContentType="application/x-fontdata" Extension="fntdata"/>
  <Default ContentType="image/jpeg" Extension="jpeg"/>
  <Default ContentType="video/mp4" Extension="mp4"/>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Roboto Bold" charset="1" panose="02000000000000000000"/>
      <p:regular r:id="rId17"/>
    </p:embeddedFont>
    <p:embeddedFont>
      <p:font typeface="Barlow" charset="1" panose="00000500000000000000"/>
      <p:regular r:id="rId18"/>
    </p:embeddedFont>
    <p:embeddedFont>
      <p:font typeface="Barlow Light" charset="1" panose="000004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EY0W23JfY.mp4>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VAEY0W23JfY.mp4" Type="http://schemas.openxmlformats.org/officeDocument/2006/relationships/video"/><Relationship Id="rId4" Target="../media/VAEY0W23JfY.mp4" Type="http://schemas.microsoft.com/office/2007/relationships/media"/></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804" t="-27556" r="-1923" b="-160"/>
            </a:stretch>
          </a:blipFill>
        </p:spPr>
      </p:sp>
      <p:grpSp>
        <p:nvGrpSpPr>
          <p:cNvPr name="Group 3" id="3"/>
          <p:cNvGrpSpPr/>
          <p:nvPr/>
        </p:nvGrpSpPr>
        <p:grpSpPr>
          <a:xfrm rot="0">
            <a:off x="1028700" y="7036948"/>
            <a:ext cx="11815598" cy="2258394"/>
            <a:chOff x="0" y="0"/>
            <a:chExt cx="15754131" cy="3011192"/>
          </a:xfrm>
        </p:grpSpPr>
        <p:sp>
          <p:nvSpPr>
            <p:cNvPr name="TextBox 4" id="4"/>
            <p:cNvSpPr txBox="true"/>
            <p:nvPr/>
          </p:nvSpPr>
          <p:spPr>
            <a:xfrm rot="0">
              <a:off x="0" y="67733"/>
              <a:ext cx="15754131" cy="1947333"/>
            </a:xfrm>
            <a:prstGeom prst="rect">
              <a:avLst/>
            </a:prstGeom>
          </p:spPr>
          <p:txBody>
            <a:bodyPr anchor="t" rtlCol="false" tIns="0" lIns="0" bIns="0" rIns="0">
              <a:spAutoFit/>
            </a:bodyPr>
            <a:lstStyle/>
            <a:p>
              <a:pPr algn="l">
                <a:lnSpc>
                  <a:spcPts val="11000"/>
                </a:lnSpc>
              </a:pPr>
              <a:r>
                <a:rPr lang="en-US" sz="10000" b="true">
                  <a:solidFill>
                    <a:srgbClr val="FEFFFD"/>
                  </a:solidFill>
                  <a:latin typeface="Roboto Bold"/>
                  <a:ea typeface="Roboto Bold"/>
                  <a:cs typeface="Roboto Bold"/>
                  <a:sym typeface="Roboto Bold"/>
                </a:rPr>
                <a:t>BMRT SHOP</a:t>
              </a:r>
            </a:p>
          </p:txBody>
        </p:sp>
        <p:sp>
          <p:nvSpPr>
            <p:cNvPr name="TextBox 5" id="5"/>
            <p:cNvSpPr txBox="true"/>
            <p:nvPr/>
          </p:nvSpPr>
          <p:spPr>
            <a:xfrm rot="0">
              <a:off x="0" y="2410482"/>
              <a:ext cx="15754131" cy="600710"/>
            </a:xfrm>
            <a:prstGeom prst="rect">
              <a:avLst/>
            </a:prstGeom>
          </p:spPr>
          <p:txBody>
            <a:bodyPr anchor="t" rtlCol="false" tIns="0" lIns="0" bIns="0" rIns="0">
              <a:spAutoFit/>
            </a:bodyPr>
            <a:lstStyle/>
            <a:p>
              <a:pPr algn="l">
                <a:lnSpc>
                  <a:spcPts val="3779"/>
                </a:lnSpc>
              </a:pPr>
              <a:r>
                <a:rPr lang="en-US" sz="2700">
                  <a:solidFill>
                    <a:srgbClr val="FEFFFD"/>
                  </a:solidFill>
                  <a:latin typeface="Barlow"/>
                  <a:ea typeface="Barlow"/>
                  <a:cs typeface="Barlow"/>
                  <a:sym typeface="Barlow"/>
                </a:rPr>
                <a:t>Aplikasi Flutter Penjualan Jam Tangan</a:t>
              </a:r>
            </a:p>
          </p:txBody>
        </p:sp>
      </p:grpSp>
      <p:sp>
        <p:nvSpPr>
          <p:cNvPr name="TextBox 6" id="6"/>
          <p:cNvSpPr txBox="true"/>
          <p:nvPr/>
        </p:nvSpPr>
        <p:spPr>
          <a:xfrm rot="0">
            <a:off x="1028700" y="981075"/>
            <a:ext cx="4836460" cy="772795"/>
          </a:xfrm>
          <a:prstGeom prst="rect">
            <a:avLst/>
          </a:prstGeom>
        </p:spPr>
        <p:txBody>
          <a:bodyPr anchor="t" rtlCol="false" tIns="0" lIns="0" bIns="0" rIns="0">
            <a:spAutoFit/>
          </a:bodyPr>
          <a:lstStyle/>
          <a:p>
            <a:pPr algn="l">
              <a:lnSpc>
                <a:spcPts val="3079"/>
              </a:lnSpc>
            </a:pPr>
            <a:r>
              <a:rPr lang="en-US" sz="2199">
                <a:solidFill>
                  <a:srgbClr val="FEFFFD"/>
                </a:solidFill>
                <a:latin typeface="Barlow"/>
                <a:ea typeface="Barlow"/>
                <a:cs typeface="Barlow"/>
                <a:sym typeface="Barlow"/>
              </a:rPr>
              <a:t>UNIVERSITAS PUTRA INDONESIA YPTK</a:t>
            </a:r>
          </a:p>
          <a:p>
            <a:pPr algn="l">
              <a:lnSpc>
                <a:spcPts val="3079"/>
              </a:lnSpc>
            </a:pPr>
            <a:r>
              <a:rPr lang="en-US" sz="2200">
                <a:solidFill>
                  <a:srgbClr val="FEFFFD"/>
                </a:solidFill>
                <a:latin typeface="Barlow"/>
                <a:ea typeface="Barlow"/>
                <a:cs typeface="Barlow"/>
                <a:sym typeface="Barlow"/>
              </a:rPr>
              <a:t>SISTEM INFORMASI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77" r="0" b="-9277"/>
            </a:stretch>
          </a:blipFill>
        </p:spPr>
      </p:sp>
      <p:sp>
        <p:nvSpPr>
          <p:cNvPr name="TextBox 3" id="3"/>
          <p:cNvSpPr txBox="true"/>
          <p:nvPr/>
        </p:nvSpPr>
        <p:spPr>
          <a:xfrm rot="0">
            <a:off x="2552700" y="2577465"/>
            <a:ext cx="10750062" cy="5093970"/>
          </a:xfrm>
          <a:prstGeom prst="rect">
            <a:avLst/>
          </a:prstGeom>
        </p:spPr>
        <p:txBody>
          <a:bodyPr anchor="t" rtlCol="false" tIns="0" lIns="0" bIns="0" rIns="0">
            <a:spAutoFit/>
          </a:bodyPr>
          <a:lstStyle/>
          <a:p>
            <a:pPr algn="l">
              <a:lnSpc>
                <a:spcPts val="5070"/>
              </a:lnSpc>
            </a:pPr>
            <a:r>
              <a:rPr lang="en-US" sz="3900" b="true">
                <a:solidFill>
                  <a:srgbClr val="FEFFFD"/>
                </a:solidFill>
                <a:latin typeface="Roboto Bold"/>
                <a:ea typeface="Roboto Bold"/>
                <a:cs typeface="Roboto Bold"/>
                <a:sym typeface="Roboto Bold"/>
              </a:rPr>
              <a:t>Dengan</a:t>
            </a:r>
            <a:r>
              <a:rPr lang="en-US" sz="3900" b="true">
                <a:solidFill>
                  <a:srgbClr val="FEFFFD"/>
                </a:solidFill>
                <a:latin typeface="Roboto Bold"/>
                <a:ea typeface="Roboto Bold"/>
                <a:cs typeface="Roboto Bold"/>
                <a:sym typeface="Roboto Bold"/>
              </a:rPr>
              <a:t> komitmen untuk memberikan layanan terbaik, BMRT Shop terus berinovasi dan mengembangkan platformnya untuk memenuhi kebutuhan pelanggan. Platform ini tidak hanya menyediakan produk berkualitas, tetapi juga memberikan pengalaman berbelanja yang menyenangkan dan memuaskan bagi setiap penggunanya.</a:t>
            </a:r>
          </a:p>
        </p:txBody>
      </p:sp>
      <p:sp>
        <p:nvSpPr>
          <p:cNvPr name="TextBox 4" id="4"/>
          <p:cNvSpPr txBox="true"/>
          <p:nvPr/>
        </p:nvSpPr>
        <p:spPr>
          <a:xfrm rot="0">
            <a:off x="2552700" y="1092518"/>
            <a:ext cx="10750062" cy="626745"/>
          </a:xfrm>
          <a:prstGeom prst="rect">
            <a:avLst/>
          </a:prstGeom>
        </p:spPr>
        <p:txBody>
          <a:bodyPr anchor="t" rtlCol="false" tIns="0" lIns="0" bIns="0" rIns="0">
            <a:spAutoFit/>
          </a:bodyPr>
          <a:lstStyle/>
          <a:p>
            <a:pPr algn="l">
              <a:lnSpc>
                <a:spcPts val="5070"/>
              </a:lnSpc>
            </a:pPr>
            <a:r>
              <a:rPr lang="en-US" sz="3900" b="true">
                <a:solidFill>
                  <a:srgbClr val="FEFFFD"/>
                </a:solidFill>
                <a:latin typeface="Roboto Bold"/>
                <a:ea typeface="Roboto Bold"/>
                <a:cs typeface="Roboto Bold"/>
                <a:sym typeface="Roboto Bold"/>
              </a:rPr>
              <a:t>Penutup</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01010"/>
        </a:solidFill>
      </p:bgPr>
    </p:bg>
    <p:spTree>
      <p:nvGrpSpPr>
        <p:cNvPr id="1" name=""/>
        <p:cNvGrpSpPr/>
        <p:nvPr/>
      </p:nvGrpSpPr>
      <p:grpSpPr>
        <a:xfrm>
          <a:off x="0" y="0"/>
          <a:ext cx="0" cy="0"/>
          <a:chOff x="0" y="0"/>
          <a:chExt cx="0" cy="0"/>
        </a:xfrm>
      </p:grpSpPr>
      <p:sp>
        <p:nvSpPr>
          <p:cNvPr name="Freeform 2" id="2"/>
          <p:cNvSpPr/>
          <p:nvPr/>
        </p:nvSpPr>
        <p:spPr>
          <a:xfrm flipH="false" flipV="false" rot="0">
            <a:off x="9906000" y="0"/>
            <a:ext cx="8382000" cy="10287000"/>
          </a:xfrm>
          <a:custGeom>
            <a:avLst/>
            <a:gdLst/>
            <a:ahLst/>
            <a:cxnLst/>
            <a:rect r="r" b="b" t="t" l="l"/>
            <a:pathLst>
              <a:path h="10287000" w="8382000">
                <a:moveTo>
                  <a:pt x="0" y="0"/>
                </a:moveTo>
                <a:lnTo>
                  <a:pt x="8382000" y="0"/>
                </a:lnTo>
                <a:lnTo>
                  <a:pt x="8382000" y="10287000"/>
                </a:lnTo>
                <a:lnTo>
                  <a:pt x="0" y="10287000"/>
                </a:lnTo>
                <a:lnTo>
                  <a:pt x="0" y="0"/>
                </a:lnTo>
                <a:close/>
              </a:path>
            </a:pathLst>
          </a:custGeom>
          <a:blipFill>
            <a:blip r:embed="rId2"/>
            <a:stretch>
              <a:fillRect l="0" t="-11111" r="0" b="-11111"/>
            </a:stretch>
          </a:blipFill>
        </p:spPr>
      </p:sp>
      <p:grpSp>
        <p:nvGrpSpPr>
          <p:cNvPr name="Group 3" id="3"/>
          <p:cNvGrpSpPr/>
          <p:nvPr/>
        </p:nvGrpSpPr>
        <p:grpSpPr>
          <a:xfrm rot="0">
            <a:off x="1476636" y="3344299"/>
            <a:ext cx="7048972" cy="3598402"/>
            <a:chOff x="0" y="0"/>
            <a:chExt cx="9398629" cy="4797870"/>
          </a:xfrm>
        </p:grpSpPr>
        <p:sp>
          <p:nvSpPr>
            <p:cNvPr name="TextBox 4" id="4"/>
            <p:cNvSpPr txBox="true"/>
            <p:nvPr/>
          </p:nvSpPr>
          <p:spPr>
            <a:xfrm rot="0">
              <a:off x="0" y="-12065"/>
              <a:ext cx="9398629" cy="2935605"/>
            </a:xfrm>
            <a:prstGeom prst="rect">
              <a:avLst/>
            </a:prstGeom>
          </p:spPr>
          <p:txBody>
            <a:bodyPr anchor="t" rtlCol="false" tIns="0" lIns="0" bIns="0" rIns="0">
              <a:spAutoFit/>
            </a:bodyPr>
            <a:lstStyle/>
            <a:p>
              <a:pPr algn="l">
                <a:lnSpc>
                  <a:spcPts val="8640"/>
                </a:lnSpc>
              </a:pPr>
              <a:r>
                <a:rPr lang="en-US" b="true" sz="7200">
                  <a:solidFill>
                    <a:srgbClr val="FEFFFD"/>
                  </a:solidFill>
                  <a:latin typeface="Roboto Bold"/>
                  <a:ea typeface="Roboto Bold"/>
                  <a:cs typeface="Roboto Bold"/>
                  <a:sym typeface="Roboto Bold"/>
                </a:rPr>
                <a:t>Apakah ada pertanyaan?</a:t>
              </a:r>
            </a:p>
          </p:txBody>
        </p:sp>
        <p:sp>
          <p:nvSpPr>
            <p:cNvPr name="TextBox 5" id="5"/>
            <p:cNvSpPr txBox="true"/>
            <p:nvPr/>
          </p:nvSpPr>
          <p:spPr>
            <a:xfrm rot="0">
              <a:off x="0" y="3694240"/>
              <a:ext cx="7818000" cy="1113790"/>
            </a:xfrm>
            <a:prstGeom prst="rect">
              <a:avLst/>
            </a:prstGeom>
          </p:spPr>
          <p:txBody>
            <a:bodyPr anchor="t" rtlCol="false" tIns="0" lIns="0" bIns="0" rIns="0">
              <a:spAutoFit/>
            </a:bodyPr>
            <a:lstStyle/>
            <a:p>
              <a:pPr algn="l">
                <a:lnSpc>
                  <a:spcPts val="3359"/>
                </a:lnSpc>
              </a:pPr>
              <a:r>
                <a:rPr lang="en-US" sz="2400">
                  <a:solidFill>
                    <a:srgbClr val="FEFFFD"/>
                  </a:solidFill>
                  <a:latin typeface="Barlow"/>
                  <a:ea typeface="Barlow"/>
                  <a:cs typeface="Barlow"/>
                  <a:sym typeface="Barlow"/>
                </a:rPr>
                <a:t>Kirimkan kepada kami! Semoga Anda mempelajari sesuatu yang baru.</a:t>
              </a:r>
            </a:p>
          </p:txBody>
        </p:sp>
      </p:grpSp>
    </p:spTree>
  </p:cSld>
  <p:clrMapOvr>
    <a:masterClrMapping/>
  </p:clrMapOvr>
</p:sld>
</file>

<file path=ppt/slides/slide2.xml><?xml version="1.0" encoding="utf-8"?>
<p:sld xmlns:p="http://schemas.openxmlformats.org/presentationml/2006/main" xmlns:a="http://schemas.openxmlformats.org/drawingml/2006/main">
  <p:cSld>
    <p:bg>
      <p:bgPr>
        <a:solidFill>
          <a:srgbClr val="2E2D2D"/>
        </a:solidFill>
      </p:bgPr>
    </p:bg>
    <p:spTree>
      <p:nvGrpSpPr>
        <p:cNvPr id="1" name=""/>
        <p:cNvGrpSpPr/>
        <p:nvPr/>
      </p:nvGrpSpPr>
      <p:grpSpPr>
        <a:xfrm>
          <a:off x="0" y="0"/>
          <a:ext cx="0" cy="0"/>
          <a:chOff x="0" y="0"/>
          <a:chExt cx="0" cy="0"/>
        </a:xfrm>
      </p:grpSpPr>
      <p:grpSp>
        <p:nvGrpSpPr>
          <p:cNvPr name="Group 2" id="2"/>
          <p:cNvGrpSpPr/>
          <p:nvPr/>
        </p:nvGrpSpPr>
        <p:grpSpPr>
          <a:xfrm rot="0">
            <a:off x="9478683" y="3214370"/>
            <a:ext cx="6109053" cy="3524377"/>
            <a:chOff x="0" y="0"/>
            <a:chExt cx="8145404" cy="4699169"/>
          </a:xfrm>
        </p:grpSpPr>
        <p:sp>
          <p:nvSpPr>
            <p:cNvPr name="AutoShape 3" id="3"/>
            <p:cNvSpPr/>
            <p:nvPr/>
          </p:nvSpPr>
          <p:spPr>
            <a:xfrm>
              <a:off x="0" y="832781"/>
              <a:ext cx="8145404" cy="0"/>
            </a:xfrm>
            <a:prstGeom prst="line">
              <a:avLst/>
            </a:prstGeom>
            <a:ln cap="rnd" w="50800">
              <a:solidFill>
                <a:srgbClr val="101010"/>
              </a:solidFill>
              <a:prstDash val="sysDot"/>
              <a:headEnd type="none" len="sm" w="sm"/>
              <a:tailEnd type="none" len="sm" w="sm"/>
            </a:ln>
          </p:spPr>
        </p:sp>
        <p:sp>
          <p:nvSpPr>
            <p:cNvPr name="AutoShape 4" id="4"/>
            <p:cNvSpPr/>
            <p:nvPr/>
          </p:nvSpPr>
          <p:spPr>
            <a:xfrm>
              <a:off x="0" y="2113111"/>
              <a:ext cx="8145404" cy="0"/>
            </a:xfrm>
            <a:prstGeom prst="line">
              <a:avLst/>
            </a:prstGeom>
            <a:ln cap="rnd" w="50800">
              <a:solidFill>
                <a:srgbClr val="101010"/>
              </a:solidFill>
              <a:prstDash val="sysDot"/>
              <a:headEnd type="none" len="sm" w="sm"/>
              <a:tailEnd type="none" len="sm" w="sm"/>
            </a:ln>
          </p:spPr>
        </p:sp>
        <p:sp>
          <p:nvSpPr>
            <p:cNvPr name="AutoShape 5" id="5"/>
            <p:cNvSpPr/>
            <p:nvPr/>
          </p:nvSpPr>
          <p:spPr>
            <a:xfrm>
              <a:off x="0" y="3393440"/>
              <a:ext cx="8145404" cy="0"/>
            </a:xfrm>
            <a:prstGeom prst="line">
              <a:avLst/>
            </a:prstGeom>
            <a:ln cap="rnd" w="50800">
              <a:solidFill>
                <a:srgbClr val="101010"/>
              </a:solidFill>
              <a:prstDash val="sysDot"/>
              <a:headEnd type="none" len="sm" w="sm"/>
              <a:tailEnd type="none" len="sm" w="sm"/>
            </a:ln>
          </p:spPr>
        </p:sp>
        <p:sp>
          <p:nvSpPr>
            <p:cNvPr name="AutoShape 6" id="6"/>
            <p:cNvSpPr/>
            <p:nvPr/>
          </p:nvSpPr>
          <p:spPr>
            <a:xfrm>
              <a:off x="0" y="4673769"/>
              <a:ext cx="8145404" cy="0"/>
            </a:xfrm>
            <a:prstGeom prst="line">
              <a:avLst/>
            </a:prstGeom>
            <a:ln cap="rnd" w="50800">
              <a:solidFill>
                <a:srgbClr val="101010"/>
              </a:solidFill>
              <a:prstDash val="sysDot"/>
              <a:headEnd type="none" len="sm" w="sm"/>
              <a:tailEnd type="none" len="sm" w="sm"/>
            </a:ln>
          </p:spPr>
        </p:sp>
        <p:sp>
          <p:nvSpPr>
            <p:cNvPr name="TextBox 7" id="7"/>
            <p:cNvSpPr txBox="true"/>
            <p:nvPr/>
          </p:nvSpPr>
          <p:spPr>
            <a:xfrm rot="0">
              <a:off x="0" y="-85725"/>
              <a:ext cx="8145404" cy="520912"/>
            </a:xfrm>
            <a:prstGeom prst="rect">
              <a:avLst/>
            </a:prstGeom>
          </p:spPr>
          <p:txBody>
            <a:bodyPr anchor="t" rtlCol="false" tIns="0" lIns="0" bIns="0" rIns="0">
              <a:spAutoFit/>
            </a:bodyPr>
            <a:lstStyle/>
            <a:p>
              <a:pPr algn="l">
                <a:lnSpc>
                  <a:spcPts val="3520"/>
                </a:lnSpc>
              </a:pPr>
              <a:r>
                <a:rPr lang="en-US" sz="2200">
                  <a:solidFill>
                    <a:srgbClr val="FEFFFD"/>
                  </a:solidFill>
                  <a:latin typeface="Barlow"/>
                  <a:ea typeface="Barlow"/>
                  <a:cs typeface="Barlow"/>
                  <a:sym typeface="Barlow"/>
                </a:rPr>
                <a:t>Adam Dalfato</a:t>
              </a:r>
            </a:p>
          </p:txBody>
        </p:sp>
        <p:sp>
          <p:nvSpPr>
            <p:cNvPr name="TextBox 8" id="8"/>
            <p:cNvSpPr txBox="true"/>
            <p:nvPr/>
          </p:nvSpPr>
          <p:spPr>
            <a:xfrm rot="0">
              <a:off x="0" y="1144651"/>
              <a:ext cx="8145404" cy="520912"/>
            </a:xfrm>
            <a:prstGeom prst="rect">
              <a:avLst/>
            </a:prstGeom>
          </p:spPr>
          <p:txBody>
            <a:bodyPr anchor="t" rtlCol="false" tIns="0" lIns="0" bIns="0" rIns="0">
              <a:spAutoFit/>
            </a:bodyPr>
            <a:lstStyle/>
            <a:p>
              <a:pPr algn="l">
                <a:lnSpc>
                  <a:spcPts val="3520"/>
                </a:lnSpc>
              </a:pPr>
              <a:r>
                <a:rPr lang="en-US" sz="2200">
                  <a:solidFill>
                    <a:srgbClr val="FEFFFD"/>
                  </a:solidFill>
                  <a:latin typeface="Barlow"/>
                  <a:ea typeface="Barlow"/>
                  <a:cs typeface="Barlow"/>
                  <a:sym typeface="Barlow"/>
                </a:rPr>
                <a:t>Benny Aprijuanda</a:t>
              </a:r>
            </a:p>
          </p:txBody>
        </p:sp>
        <p:sp>
          <p:nvSpPr>
            <p:cNvPr name="TextBox 9" id="9"/>
            <p:cNvSpPr txBox="true"/>
            <p:nvPr/>
          </p:nvSpPr>
          <p:spPr>
            <a:xfrm rot="0">
              <a:off x="0" y="2424980"/>
              <a:ext cx="8145404" cy="520912"/>
            </a:xfrm>
            <a:prstGeom prst="rect">
              <a:avLst/>
            </a:prstGeom>
          </p:spPr>
          <p:txBody>
            <a:bodyPr anchor="t" rtlCol="false" tIns="0" lIns="0" bIns="0" rIns="0">
              <a:spAutoFit/>
            </a:bodyPr>
            <a:lstStyle/>
            <a:p>
              <a:pPr algn="l">
                <a:lnSpc>
                  <a:spcPts val="3520"/>
                </a:lnSpc>
              </a:pPr>
              <a:r>
                <a:rPr lang="en-US" sz="2200">
                  <a:solidFill>
                    <a:srgbClr val="FEFFFD"/>
                  </a:solidFill>
                  <a:latin typeface="Barlow"/>
                  <a:ea typeface="Barlow"/>
                  <a:cs typeface="Barlow"/>
                  <a:sym typeface="Barlow"/>
                </a:rPr>
                <a:t>Firman Chandra</a:t>
              </a:r>
            </a:p>
          </p:txBody>
        </p:sp>
        <p:sp>
          <p:nvSpPr>
            <p:cNvPr name="TextBox 10" id="10"/>
            <p:cNvSpPr txBox="true"/>
            <p:nvPr/>
          </p:nvSpPr>
          <p:spPr>
            <a:xfrm rot="0">
              <a:off x="0" y="3705310"/>
              <a:ext cx="8145404" cy="520912"/>
            </a:xfrm>
            <a:prstGeom prst="rect">
              <a:avLst/>
            </a:prstGeom>
          </p:spPr>
          <p:txBody>
            <a:bodyPr anchor="t" rtlCol="false" tIns="0" lIns="0" bIns="0" rIns="0">
              <a:spAutoFit/>
            </a:bodyPr>
            <a:lstStyle/>
            <a:p>
              <a:pPr algn="l">
                <a:lnSpc>
                  <a:spcPts val="3520"/>
                </a:lnSpc>
              </a:pPr>
              <a:r>
                <a:rPr lang="en-US" sz="2200">
                  <a:solidFill>
                    <a:srgbClr val="FEFFFD"/>
                  </a:solidFill>
                  <a:latin typeface="Barlow"/>
                  <a:ea typeface="Barlow"/>
                  <a:cs typeface="Barlow"/>
                  <a:sym typeface="Barlow"/>
                </a:rPr>
                <a:t>Rozy Dinata</a:t>
              </a:r>
            </a:p>
          </p:txBody>
        </p:sp>
      </p:grpSp>
      <p:sp>
        <p:nvSpPr>
          <p:cNvPr name="TextBox 11" id="11"/>
          <p:cNvSpPr txBox="true"/>
          <p:nvPr/>
        </p:nvSpPr>
        <p:spPr>
          <a:xfrm rot="0">
            <a:off x="2197344" y="3589147"/>
            <a:ext cx="6271100" cy="2200275"/>
          </a:xfrm>
          <a:prstGeom prst="rect">
            <a:avLst/>
          </a:prstGeom>
        </p:spPr>
        <p:txBody>
          <a:bodyPr anchor="t" rtlCol="false" tIns="0" lIns="0" bIns="0" rIns="0">
            <a:spAutoFit/>
          </a:bodyPr>
          <a:lstStyle/>
          <a:p>
            <a:pPr algn="l">
              <a:lnSpc>
                <a:spcPts val="8640"/>
              </a:lnSpc>
            </a:pPr>
            <a:r>
              <a:rPr lang="en-US" sz="7200" b="true">
                <a:solidFill>
                  <a:srgbClr val="FEFFFD"/>
                </a:solidFill>
                <a:latin typeface="Roboto Bold"/>
                <a:ea typeface="Roboto Bold"/>
                <a:cs typeface="Roboto Bold"/>
                <a:sym typeface="Roboto Bold"/>
              </a:rPr>
              <a:t>Anggota Kelompok</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2E2D2D"/>
        </a:solidFill>
      </p:bgPr>
    </p:bg>
    <p:spTree>
      <p:nvGrpSpPr>
        <p:cNvPr id="1" name=""/>
        <p:cNvGrpSpPr/>
        <p:nvPr/>
      </p:nvGrpSpPr>
      <p:grpSpPr>
        <a:xfrm>
          <a:off x="0" y="0"/>
          <a:ext cx="0" cy="0"/>
          <a:chOff x="0" y="0"/>
          <a:chExt cx="0" cy="0"/>
        </a:xfrm>
      </p:grpSpPr>
      <p:grpSp>
        <p:nvGrpSpPr>
          <p:cNvPr name="Group 2" id="2"/>
          <p:cNvGrpSpPr/>
          <p:nvPr/>
        </p:nvGrpSpPr>
        <p:grpSpPr>
          <a:xfrm rot="0">
            <a:off x="9981603" y="2602865"/>
            <a:ext cx="6109053" cy="5081270"/>
            <a:chOff x="0" y="0"/>
            <a:chExt cx="8145404" cy="6775027"/>
          </a:xfrm>
        </p:grpSpPr>
        <p:sp>
          <p:nvSpPr>
            <p:cNvPr name="AutoShape 3" id="3"/>
            <p:cNvSpPr/>
            <p:nvPr/>
          </p:nvSpPr>
          <p:spPr>
            <a:xfrm>
              <a:off x="0" y="826855"/>
              <a:ext cx="8145404" cy="0"/>
            </a:xfrm>
            <a:prstGeom prst="line">
              <a:avLst/>
            </a:prstGeom>
            <a:ln cap="rnd" w="50800">
              <a:solidFill>
                <a:srgbClr val="101010"/>
              </a:solidFill>
              <a:prstDash val="sysDot"/>
              <a:headEnd type="none" len="sm" w="sm"/>
              <a:tailEnd type="none" len="sm" w="sm"/>
            </a:ln>
          </p:spPr>
        </p:sp>
        <p:sp>
          <p:nvSpPr>
            <p:cNvPr name="AutoShape 4" id="4"/>
            <p:cNvSpPr/>
            <p:nvPr/>
          </p:nvSpPr>
          <p:spPr>
            <a:xfrm>
              <a:off x="0" y="2107184"/>
              <a:ext cx="8145404" cy="0"/>
            </a:xfrm>
            <a:prstGeom prst="line">
              <a:avLst/>
            </a:prstGeom>
            <a:ln cap="rnd" w="50800">
              <a:solidFill>
                <a:srgbClr val="101010"/>
              </a:solidFill>
              <a:prstDash val="sysDot"/>
              <a:headEnd type="none" len="sm" w="sm"/>
              <a:tailEnd type="none" len="sm" w="sm"/>
            </a:ln>
          </p:spPr>
        </p:sp>
        <p:sp>
          <p:nvSpPr>
            <p:cNvPr name="AutoShape 5" id="5"/>
            <p:cNvSpPr/>
            <p:nvPr/>
          </p:nvSpPr>
          <p:spPr>
            <a:xfrm>
              <a:off x="0" y="3387513"/>
              <a:ext cx="8145404" cy="0"/>
            </a:xfrm>
            <a:prstGeom prst="line">
              <a:avLst/>
            </a:prstGeom>
            <a:ln cap="rnd" w="50800">
              <a:solidFill>
                <a:srgbClr val="101010"/>
              </a:solidFill>
              <a:prstDash val="sysDot"/>
              <a:headEnd type="none" len="sm" w="sm"/>
              <a:tailEnd type="none" len="sm" w="sm"/>
            </a:ln>
          </p:spPr>
        </p:sp>
        <p:sp>
          <p:nvSpPr>
            <p:cNvPr name="AutoShape 6" id="6"/>
            <p:cNvSpPr/>
            <p:nvPr/>
          </p:nvSpPr>
          <p:spPr>
            <a:xfrm>
              <a:off x="0" y="4667843"/>
              <a:ext cx="8145404" cy="0"/>
            </a:xfrm>
            <a:prstGeom prst="line">
              <a:avLst/>
            </a:prstGeom>
            <a:ln cap="rnd" w="50800">
              <a:solidFill>
                <a:srgbClr val="101010"/>
              </a:solidFill>
              <a:prstDash val="sysDot"/>
              <a:headEnd type="none" len="sm" w="sm"/>
              <a:tailEnd type="none" len="sm" w="sm"/>
            </a:ln>
          </p:spPr>
        </p:sp>
        <p:sp>
          <p:nvSpPr>
            <p:cNvPr name="AutoShape 7" id="7"/>
            <p:cNvSpPr/>
            <p:nvPr/>
          </p:nvSpPr>
          <p:spPr>
            <a:xfrm>
              <a:off x="0" y="5948172"/>
              <a:ext cx="8145404" cy="0"/>
            </a:xfrm>
            <a:prstGeom prst="line">
              <a:avLst/>
            </a:prstGeom>
            <a:ln cap="rnd" w="50800">
              <a:solidFill>
                <a:srgbClr val="101010"/>
              </a:solidFill>
              <a:prstDash val="sysDot"/>
              <a:headEnd type="none" len="sm" w="sm"/>
              <a:tailEnd type="none" len="sm" w="sm"/>
            </a:ln>
          </p:spPr>
        </p:sp>
        <p:sp>
          <p:nvSpPr>
            <p:cNvPr name="TextBox 8" id="8"/>
            <p:cNvSpPr txBox="true"/>
            <p:nvPr/>
          </p:nvSpPr>
          <p:spPr>
            <a:xfrm rot="0">
              <a:off x="0" y="-91652"/>
              <a:ext cx="8145404" cy="520912"/>
            </a:xfrm>
            <a:prstGeom prst="rect">
              <a:avLst/>
            </a:prstGeom>
          </p:spPr>
          <p:txBody>
            <a:bodyPr anchor="t" rtlCol="false" tIns="0" lIns="0" bIns="0" rIns="0">
              <a:spAutoFit/>
            </a:bodyPr>
            <a:lstStyle/>
            <a:p>
              <a:pPr algn="l">
                <a:lnSpc>
                  <a:spcPts val="3520"/>
                </a:lnSpc>
              </a:pPr>
              <a:r>
                <a:rPr lang="en-US" sz="2200">
                  <a:solidFill>
                    <a:srgbClr val="FEFFFD"/>
                  </a:solidFill>
                  <a:latin typeface="Barlow"/>
                  <a:ea typeface="Barlow"/>
                  <a:cs typeface="Barlow"/>
                  <a:sym typeface="Barlow"/>
                </a:rPr>
                <a:t>Pendahuluan</a:t>
              </a:r>
            </a:p>
          </p:txBody>
        </p:sp>
        <p:sp>
          <p:nvSpPr>
            <p:cNvPr name="TextBox 9" id="9"/>
            <p:cNvSpPr txBox="true"/>
            <p:nvPr/>
          </p:nvSpPr>
          <p:spPr>
            <a:xfrm rot="0">
              <a:off x="0" y="1138724"/>
              <a:ext cx="8145404" cy="520912"/>
            </a:xfrm>
            <a:prstGeom prst="rect">
              <a:avLst/>
            </a:prstGeom>
          </p:spPr>
          <p:txBody>
            <a:bodyPr anchor="t" rtlCol="false" tIns="0" lIns="0" bIns="0" rIns="0">
              <a:spAutoFit/>
            </a:bodyPr>
            <a:lstStyle/>
            <a:p>
              <a:pPr algn="l">
                <a:lnSpc>
                  <a:spcPts val="3520"/>
                </a:lnSpc>
              </a:pPr>
              <a:r>
                <a:rPr lang="en-US" sz="2200">
                  <a:solidFill>
                    <a:srgbClr val="FEFFFD"/>
                  </a:solidFill>
                  <a:latin typeface="Barlow"/>
                  <a:ea typeface="Barlow"/>
                  <a:cs typeface="Barlow"/>
                  <a:sym typeface="Barlow"/>
                </a:rPr>
                <a:t>Fitur Utama</a:t>
              </a:r>
            </a:p>
          </p:txBody>
        </p:sp>
        <p:sp>
          <p:nvSpPr>
            <p:cNvPr name="TextBox 10" id="10"/>
            <p:cNvSpPr txBox="true"/>
            <p:nvPr/>
          </p:nvSpPr>
          <p:spPr>
            <a:xfrm rot="0">
              <a:off x="0" y="2419054"/>
              <a:ext cx="8145404" cy="520912"/>
            </a:xfrm>
            <a:prstGeom prst="rect">
              <a:avLst/>
            </a:prstGeom>
          </p:spPr>
          <p:txBody>
            <a:bodyPr anchor="t" rtlCol="false" tIns="0" lIns="0" bIns="0" rIns="0">
              <a:spAutoFit/>
            </a:bodyPr>
            <a:lstStyle/>
            <a:p>
              <a:pPr algn="l">
                <a:lnSpc>
                  <a:spcPts val="3520"/>
                </a:lnSpc>
              </a:pPr>
              <a:r>
                <a:rPr lang="en-US" sz="2200">
                  <a:solidFill>
                    <a:srgbClr val="FEFFFD"/>
                  </a:solidFill>
                  <a:latin typeface="Barlow"/>
                  <a:ea typeface="Barlow"/>
                  <a:cs typeface="Barlow"/>
                  <a:sym typeface="Barlow"/>
                </a:rPr>
                <a:t>Kategori Produk</a:t>
              </a:r>
            </a:p>
          </p:txBody>
        </p:sp>
        <p:sp>
          <p:nvSpPr>
            <p:cNvPr name="TextBox 11" id="11"/>
            <p:cNvSpPr txBox="true"/>
            <p:nvPr/>
          </p:nvSpPr>
          <p:spPr>
            <a:xfrm rot="0">
              <a:off x="0" y="3699383"/>
              <a:ext cx="8145404" cy="520912"/>
            </a:xfrm>
            <a:prstGeom prst="rect">
              <a:avLst/>
            </a:prstGeom>
          </p:spPr>
          <p:txBody>
            <a:bodyPr anchor="t" rtlCol="false" tIns="0" lIns="0" bIns="0" rIns="0">
              <a:spAutoFit/>
            </a:bodyPr>
            <a:lstStyle/>
            <a:p>
              <a:pPr algn="l">
                <a:lnSpc>
                  <a:spcPts val="3520"/>
                </a:lnSpc>
              </a:pPr>
              <a:r>
                <a:rPr lang="en-US" sz="2200">
                  <a:solidFill>
                    <a:srgbClr val="FEFFFD"/>
                  </a:solidFill>
                  <a:latin typeface="Barlow"/>
                  <a:ea typeface="Barlow"/>
                  <a:cs typeface="Barlow"/>
                  <a:sym typeface="Barlow"/>
                </a:rPr>
                <a:t>Teknologi</a:t>
              </a:r>
            </a:p>
          </p:txBody>
        </p:sp>
        <p:sp>
          <p:nvSpPr>
            <p:cNvPr name="TextBox 12" id="12"/>
            <p:cNvSpPr txBox="true"/>
            <p:nvPr/>
          </p:nvSpPr>
          <p:spPr>
            <a:xfrm rot="0">
              <a:off x="0" y="4979712"/>
              <a:ext cx="8145404" cy="520912"/>
            </a:xfrm>
            <a:prstGeom prst="rect">
              <a:avLst/>
            </a:prstGeom>
          </p:spPr>
          <p:txBody>
            <a:bodyPr anchor="t" rtlCol="false" tIns="0" lIns="0" bIns="0" rIns="0">
              <a:spAutoFit/>
            </a:bodyPr>
            <a:lstStyle/>
            <a:p>
              <a:pPr algn="l">
                <a:lnSpc>
                  <a:spcPts val="3520"/>
                </a:lnSpc>
              </a:pPr>
              <a:r>
                <a:rPr lang="en-US" sz="2200">
                  <a:solidFill>
                    <a:srgbClr val="FEFFFD"/>
                  </a:solidFill>
                  <a:latin typeface="Barlow"/>
                  <a:ea typeface="Barlow"/>
                  <a:cs typeface="Barlow"/>
                  <a:sym typeface="Barlow"/>
                </a:rPr>
                <a:t>Keunggulan</a:t>
              </a:r>
            </a:p>
          </p:txBody>
        </p:sp>
        <p:sp>
          <p:nvSpPr>
            <p:cNvPr name="TextBox 13" id="13"/>
            <p:cNvSpPr txBox="true"/>
            <p:nvPr/>
          </p:nvSpPr>
          <p:spPr>
            <a:xfrm rot="0">
              <a:off x="0" y="6260042"/>
              <a:ext cx="8145404" cy="520912"/>
            </a:xfrm>
            <a:prstGeom prst="rect">
              <a:avLst/>
            </a:prstGeom>
          </p:spPr>
          <p:txBody>
            <a:bodyPr anchor="t" rtlCol="false" tIns="0" lIns="0" bIns="0" rIns="0">
              <a:spAutoFit/>
            </a:bodyPr>
            <a:lstStyle/>
            <a:p>
              <a:pPr algn="l">
                <a:lnSpc>
                  <a:spcPts val="3520"/>
                </a:lnSpc>
              </a:pPr>
              <a:r>
                <a:rPr lang="en-US" sz="2200">
                  <a:solidFill>
                    <a:srgbClr val="FEFFFD"/>
                  </a:solidFill>
                  <a:latin typeface="Barlow"/>
                  <a:ea typeface="Barlow"/>
                  <a:cs typeface="Barlow"/>
                  <a:sym typeface="Barlow"/>
                </a:rPr>
                <a:t>Penutup</a:t>
              </a:r>
            </a:p>
          </p:txBody>
        </p:sp>
      </p:grpSp>
      <p:grpSp>
        <p:nvGrpSpPr>
          <p:cNvPr name="Group 14" id="14"/>
          <p:cNvGrpSpPr/>
          <p:nvPr/>
        </p:nvGrpSpPr>
        <p:grpSpPr>
          <a:xfrm rot="0">
            <a:off x="2166864" y="3802507"/>
            <a:ext cx="6271100" cy="3128391"/>
            <a:chOff x="0" y="0"/>
            <a:chExt cx="8361466" cy="4171188"/>
          </a:xfrm>
        </p:grpSpPr>
        <p:sp>
          <p:nvSpPr>
            <p:cNvPr name="TextBox 15" id="15"/>
            <p:cNvSpPr txBox="true"/>
            <p:nvPr/>
          </p:nvSpPr>
          <p:spPr>
            <a:xfrm rot="0">
              <a:off x="0" y="-10795"/>
              <a:ext cx="8361466" cy="2930525"/>
            </a:xfrm>
            <a:prstGeom prst="rect">
              <a:avLst/>
            </a:prstGeom>
          </p:spPr>
          <p:txBody>
            <a:bodyPr anchor="t" rtlCol="false" tIns="0" lIns="0" bIns="0" rIns="0">
              <a:spAutoFit/>
            </a:bodyPr>
            <a:lstStyle/>
            <a:p>
              <a:pPr algn="l">
                <a:lnSpc>
                  <a:spcPts val="8640"/>
                </a:lnSpc>
              </a:pPr>
              <a:r>
                <a:rPr lang="en-US" b="true" sz="7200">
                  <a:solidFill>
                    <a:srgbClr val="FEFFFD"/>
                  </a:solidFill>
                  <a:latin typeface="Roboto Bold"/>
                  <a:ea typeface="Roboto Bold"/>
                  <a:cs typeface="Roboto Bold"/>
                  <a:sym typeface="Roboto Bold"/>
                </a:rPr>
                <a:t>Pengantar BMRT SHOP</a:t>
              </a:r>
            </a:p>
          </p:txBody>
        </p:sp>
        <p:sp>
          <p:nvSpPr>
            <p:cNvPr name="TextBox 16" id="16"/>
            <p:cNvSpPr txBox="true"/>
            <p:nvPr/>
          </p:nvSpPr>
          <p:spPr>
            <a:xfrm rot="0">
              <a:off x="0" y="3602863"/>
              <a:ext cx="6844612" cy="492125"/>
            </a:xfrm>
            <a:prstGeom prst="rect">
              <a:avLst/>
            </a:prstGeom>
          </p:spPr>
          <p:txBody>
            <a:bodyPr anchor="t" rtlCol="false" tIns="0" lIns="0" bIns="0" rIns="0">
              <a:spAutoFit/>
            </a:bodyPr>
            <a:lstStyle/>
            <a:p>
              <a:pPr algn="l">
                <a:lnSpc>
                  <a:spcPts val="3149"/>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EFFFD"/>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19501" r="0" b="3815"/>
          <a:stretch>
            <a:fillRect/>
          </a:stretch>
        </p:blipFill>
        <p:spPr>
          <a:xfrm flipH="false" flipV="false" rot="0">
            <a:off x="10698773" y="-59055"/>
            <a:ext cx="7589227" cy="10346055"/>
          </a:xfrm>
          <a:prstGeom prst="rect">
            <a:avLst/>
          </a:prstGeom>
        </p:spPr>
      </p:pic>
      <p:grpSp>
        <p:nvGrpSpPr>
          <p:cNvPr name="Group 3" id="3"/>
          <p:cNvGrpSpPr/>
          <p:nvPr/>
        </p:nvGrpSpPr>
        <p:grpSpPr>
          <a:xfrm rot="0">
            <a:off x="1028700" y="2601277"/>
            <a:ext cx="7345424" cy="4565650"/>
            <a:chOff x="0" y="0"/>
            <a:chExt cx="9793899" cy="6087533"/>
          </a:xfrm>
        </p:grpSpPr>
        <p:sp>
          <p:nvSpPr>
            <p:cNvPr name="TextBox 4" id="4"/>
            <p:cNvSpPr txBox="true"/>
            <p:nvPr/>
          </p:nvSpPr>
          <p:spPr>
            <a:xfrm rot="0">
              <a:off x="0" y="-12065"/>
              <a:ext cx="9793899" cy="1470025"/>
            </a:xfrm>
            <a:prstGeom prst="rect">
              <a:avLst/>
            </a:prstGeom>
          </p:spPr>
          <p:txBody>
            <a:bodyPr anchor="t" rtlCol="false" tIns="0" lIns="0" bIns="0" rIns="0">
              <a:spAutoFit/>
            </a:bodyPr>
            <a:lstStyle/>
            <a:p>
              <a:pPr algn="l">
                <a:lnSpc>
                  <a:spcPts val="8640"/>
                </a:lnSpc>
              </a:pPr>
              <a:r>
                <a:rPr lang="en-US" sz="7200" b="true">
                  <a:solidFill>
                    <a:srgbClr val="101010"/>
                  </a:solidFill>
                  <a:latin typeface="Roboto Bold"/>
                  <a:ea typeface="Roboto Bold"/>
                  <a:cs typeface="Roboto Bold"/>
                  <a:sym typeface="Roboto Bold"/>
                </a:rPr>
                <a:t>PENDAHULUAN</a:t>
              </a:r>
            </a:p>
          </p:txBody>
        </p:sp>
        <p:sp>
          <p:nvSpPr>
            <p:cNvPr name="TextBox 5" id="5"/>
            <p:cNvSpPr txBox="true"/>
            <p:nvPr/>
          </p:nvSpPr>
          <p:spPr>
            <a:xfrm rot="0">
              <a:off x="0" y="2600113"/>
              <a:ext cx="9793899" cy="3478530"/>
            </a:xfrm>
            <a:prstGeom prst="rect">
              <a:avLst/>
            </a:prstGeom>
          </p:spPr>
          <p:txBody>
            <a:bodyPr anchor="t" rtlCol="false" tIns="0" lIns="0" bIns="0" rIns="0">
              <a:spAutoFit/>
            </a:bodyPr>
            <a:lstStyle/>
            <a:p>
              <a:pPr algn="l">
                <a:lnSpc>
                  <a:spcPts val="3464"/>
                </a:lnSpc>
              </a:pPr>
              <a:r>
                <a:rPr lang="en-US" sz="2474">
                  <a:solidFill>
                    <a:srgbClr val="101010"/>
                  </a:solidFill>
                  <a:latin typeface="Barlow Light"/>
                  <a:ea typeface="Barlow Light"/>
                  <a:cs typeface="Barlow Light"/>
                  <a:sym typeface="Barlow Light"/>
                </a:rPr>
                <a:t>BMRT Shop</a:t>
              </a:r>
              <a:r>
                <a:rPr lang="en-US" sz="2474">
                  <a:solidFill>
                    <a:srgbClr val="101010"/>
                  </a:solidFill>
                  <a:latin typeface="Barlow Light"/>
                  <a:ea typeface="Barlow Light"/>
                  <a:cs typeface="Barlow Light"/>
                  <a:sym typeface="Barlow Light"/>
                </a:rPr>
                <a:t> adalah platform belanja jam tangan terpercaya yang menyediakan berbagai merek ternama seperti G-Shock, Seiko, Fossil, dan lainnya. Aplikasi mobile ini dibangun menggunakan teknologi Flutter dan Firebase untuk memberikan pengalaman berbelanja yang aman dan nyaman bagi pengguna.</a:t>
              </a:r>
            </a:p>
          </p:txBody>
        </p:sp>
      </p:gr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2692" t="0" r="-5625" b="0"/>
            </a:stretch>
          </a:blipFill>
        </p:spPr>
      </p:sp>
      <p:sp>
        <p:nvSpPr>
          <p:cNvPr name="TextBox 3" id="3"/>
          <p:cNvSpPr txBox="true"/>
          <p:nvPr/>
        </p:nvSpPr>
        <p:spPr>
          <a:xfrm rot="0">
            <a:off x="4926389" y="4586287"/>
            <a:ext cx="8435222" cy="1104900"/>
          </a:xfrm>
          <a:prstGeom prst="rect">
            <a:avLst/>
          </a:prstGeom>
        </p:spPr>
        <p:txBody>
          <a:bodyPr anchor="t" rtlCol="false" tIns="0" lIns="0" bIns="0" rIns="0">
            <a:spAutoFit/>
          </a:bodyPr>
          <a:lstStyle/>
          <a:p>
            <a:pPr algn="ctr">
              <a:lnSpc>
                <a:spcPts val="8640"/>
              </a:lnSpc>
            </a:pPr>
            <a:r>
              <a:rPr lang="en-US" b="true" sz="7200">
                <a:solidFill>
                  <a:srgbClr val="FEFFFD"/>
                </a:solidFill>
                <a:latin typeface="Roboto Bold"/>
                <a:ea typeface="Roboto Bold"/>
                <a:cs typeface="Roboto Bold"/>
                <a:sym typeface="Roboto Bold"/>
              </a:rPr>
              <a:t>PEMBAHASAN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01010"/>
        </a:solidFill>
      </p:bgPr>
    </p:bg>
    <p:spTree>
      <p:nvGrpSpPr>
        <p:cNvPr id="1" name=""/>
        <p:cNvGrpSpPr/>
        <p:nvPr/>
      </p:nvGrpSpPr>
      <p:grpSpPr>
        <a:xfrm>
          <a:off x="0" y="0"/>
          <a:ext cx="0" cy="0"/>
          <a:chOff x="0" y="0"/>
          <a:chExt cx="0" cy="0"/>
        </a:xfrm>
      </p:grpSpPr>
      <p:sp>
        <p:nvSpPr>
          <p:cNvPr name="Freeform 2" id="2"/>
          <p:cNvSpPr/>
          <p:nvPr/>
        </p:nvSpPr>
        <p:spPr>
          <a:xfrm flipH="false" flipV="false" rot="0">
            <a:off x="10506743" y="2465517"/>
            <a:ext cx="6107787" cy="5355966"/>
          </a:xfrm>
          <a:custGeom>
            <a:avLst/>
            <a:gdLst/>
            <a:ahLst/>
            <a:cxnLst/>
            <a:rect r="r" b="b" t="t" l="l"/>
            <a:pathLst>
              <a:path h="5355966" w="6107787">
                <a:moveTo>
                  <a:pt x="0" y="0"/>
                </a:moveTo>
                <a:lnTo>
                  <a:pt x="6107788" y="0"/>
                </a:lnTo>
                <a:lnTo>
                  <a:pt x="6107788" y="5355966"/>
                </a:lnTo>
                <a:lnTo>
                  <a:pt x="0" y="5355966"/>
                </a:lnTo>
                <a:lnTo>
                  <a:pt x="0" y="0"/>
                </a:lnTo>
                <a:close/>
              </a:path>
            </a:pathLst>
          </a:custGeom>
          <a:blipFill>
            <a:blip r:embed="rId2"/>
            <a:stretch>
              <a:fillRect l="-15747" t="0" r="-15747" b="0"/>
            </a:stretch>
          </a:blipFill>
        </p:spPr>
      </p:sp>
      <p:grpSp>
        <p:nvGrpSpPr>
          <p:cNvPr name="Group 3" id="3"/>
          <p:cNvGrpSpPr/>
          <p:nvPr/>
        </p:nvGrpSpPr>
        <p:grpSpPr>
          <a:xfrm rot="0">
            <a:off x="1673469" y="2295261"/>
            <a:ext cx="7656613" cy="5315477"/>
            <a:chOff x="0" y="0"/>
            <a:chExt cx="10208817" cy="7087303"/>
          </a:xfrm>
        </p:grpSpPr>
        <p:sp>
          <p:nvSpPr>
            <p:cNvPr name="TextBox 4" id="4"/>
            <p:cNvSpPr txBox="true"/>
            <p:nvPr/>
          </p:nvSpPr>
          <p:spPr>
            <a:xfrm rot="0">
              <a:off x="0" y="-12065"/>
              <a:ext cx="10208817" cy="1470025"/>
            </a:xfrm>
            <a:prstGeom prst="rect">
              <a:avLst/>
            </a:prstGeom>
          </p:spPr>
          <p:txBody>
            <a:bodyPr anchor="t" rtlCol="false" tIns="0" lIns="0" bIns="0" rIns="0">
              <a:spAutoFit/>
            </a:bodyPr>
            <a:lstStyle/>
            <a:p>
              <a:pPr algn="l">
                <a:lnSpc>
                  <a:spcPts val="8640"/>
                </a:lnSpc>
              </a:pPr>
              <a:r>
                <a:rPr lang="en-US" sz="7200" b="true">
                  <a:solidFill>
                    <a:srgbClr val="FEFFFD"/>
                  </a:solidFill>
                  <a:latin typeface="Roboto Bold"/>
                  <a:ea typeface="Roboto Bold"/>
                  <a:cs typeface="Roboto Bold"/>
                  <a:sym typeface="Roboto Bold"/>
                </a:rPr>
                <a:t>FITUR UTAMA</a:t>
              </a:r>
            </a:p>
          </p:txBody>
        </p:sp>
        <p:sp>
          <p:nvSpPr>
            <p:cNvPr name="TextBox 5" id="5"/>
            <p:cNvSpPr txBox="true"/>
            <p:nvPr/>
          </p:nvSpPr>
          <p:spPr>
            <a:xfrm rot="0">
              <a:off x="0" y="1862806"/>
              <a:ext cx="9424225" cy="663575"/>
            </a:xfrm>
            <a:prstGeom prst="rect">
              <a:avLst/>
            </a:prstGeom>
          </p:spPr>
          <p:txBody>
            <a:bodyPr anchor="t" rtlCol="false" tIns="0" lIns="0" bIns="0" rIns="0">
              <a:spAutoFit/>
            </a:bodyPr>
            <a:lstStyle/>
            <a:p>
              <a:pPr algn="l">
                <a:lnSpc>
                  <a:spcPts val="4199"/>
                </a:lnSpc>
              </a:pPr>
              <a:r>
                <a:rPr lang="en-US" sz="2999">
                  <a:solidFill>
                    <a:srgbClr val="FEFFFD"/>
                  </a:solidFill>
                  <a:latin typeface="Barlow Light"/>
                  <a:ea typeface="Barlow Light"/>
                  <a:cs typeface="Barlow Light"/>
                  <a:sym typeface="Barlow Light"/>
                </a:rPr>
                <a:t>Fitur Utama BMRT SHOP</a:t>
              </a:r>
            </a:p>
          </p:txBody>
        </p:sp>
        <p:sp>
          <p:nvSpPr>
            <p:cNvPr name="TextBox 6" id="6"/>
            <p:cNvSpPr txBox="true"/>
            <p:nvPr/>
          </p:nvSpPr>
          <p:spPr>
            <a:xfrm rot="0">
              <a:off x="0" y="3140777"/>
              <a:ext cx="9424225" cy="3758565"/>
            </a:xfrm>
            <a:prstGeom prst="rect">
              <a:avLst/>
            </a:prstGeom>
          </p:spPr>
          <p:txBody>
            <a:bodyPr anchor="t" rtlCol="false" tIns="0" lIns="0" bIns="0" rIns="0">
              <a:spAutoFit/>
            </a:bodyPr>
            <a:lstStyle/>
            <a:p>
              <a:pPr algn="l">
                <a:lnSpc>
                  <a:spcPts val="2520"/>
                </a:lnSpc>
              </a:pPr>
              <a:r>
                <a:rPr lang="en-US" sz="1800">
                  <a:solidFill>
                    <a:srgbClr val="FEFFFD"/>
                  </a:solidFill>
                  <a:latin typeface="Barlow"/>
                  <a:ea typeface="Barlow"/>
                  <a:cs typeface="Barlow"/>
                  <a:sym typeface="Barlow"/>
                </a:rPr>
                <a:t>Platform ini men</a:t>
              </a:r>
              <a:r>
                <a:rPr lang="en-US" sz="1800">
                  <a:solidFill>
                    <a:srgbClr val="FEFFFD"/>
                  </a:solidFill>
                  <a:latin typeface="Barlow"/>
                  <a:ea typeface="Barlow"/>
                  <a:cs typeface="Barlow"/>
                  <a:sym typeface="Barlow"/>
                </a:rPr>
                <a:t>awarkan berbagai fitur unggulan yang dirancang untuk memudahkan pengalaman berbelanja pengguna. Mulai dari sistem autentikasi yang aman menggunakan Firebase, katalog produk yang lengkap, hingga fitur carousel banner untuk promosi. Pengguna dapat dengan mudah mengelola keranjang belanja mereka, menyimpan produk favorit dalam wishlist, dan melakukan pencarian produk sesuai kebutuhan. Tidak hanya itu, BMRT Shop juga dilengkapi dengan fitur geolokasi untuk memudahkan proses pengiriman dan notifikasi untuk memberikan informasi terkini kepada pengguna.</a:t>
              </a:r>
            </a:p>
          </p:txBody>
        </p:sp>
      </p:grpSp>
    </p:spTree>
  </p:cSld>
  <p:clrMapOvr>
    <a:masterClrMapping/>
  </p:clrMapOvr>
</p:sld>
</file>

<file path=ppt/slides/slide7.xml><?xml version="1.0" encoding="utf-8"?>
<p:sld xmlns:p="http://schemas.openxmlformats.org/presentationml/2006/main" xmlns:a="http://schemas.openxmlformats.org/drawingml/2006/main">
  <p:cSld>
    <p:bg>
      <p:bgPr>
        <a:solidFill>
          <a:srgbClr val="101010"/>
        </a:solidFill>
      </p:bgPr>
    </p:bg>
    <p:spTree>
      <p:nvGrpSpPr>
        <p:cNvPr id="1" name=""/>
        <p:cNvGrpSpPr/>
        <p:nvPr/>
      </p:nvGrpSpPr>
      <p:grpSpPr>
        <a:xfrm>
          <a:off x="0" y="0"/>
          <a:ext cx="0" cy="0"/>
          <a:chOff x="0" y="0"/>
          <a:chExt cx="0" cy="0"/>
        </a:xfrm>
      </p:grpSpPr>
      <p:grpSp>
        <p:nvGrpSpPr>
          <p:cNvPr name="Group 2" id="2"/>
          <p:cNvGrpSpPr/>
          <p:nvPr/>
        </p:nvGrpSpPr>
        <p:grpSpPr>
          <a:xfrm rot="0">
            <a:off x="1028700" y="3869653"/>
            <a:ext cx="6765371" cy="2547693"/>
            <a:chOff x="0" y="0"/>
            <a:chExt cx="9020494" cy="3396925"/>
          </a:xfrm>
        </p:grpSpPr>
        <p:sp>
          <p:nvSpPr>
            <p:cNvPr name="TextBox 3" id="3"/>
            <p:cNvSpPr txBox="true"/>
            <p:nvPr/>
          </p:nvSpPr>
          <p:spPr>
            <a:xfrm rot="0">
              <a:off x="0" y="-12065"/>
              <a:ext cx="9020494" cy="1470025"/>
            </a:xfrm>
            <a:prstGeom prst="rect">
              <a:avLst/>
            </a:prstGeom>
          </p:spPr>
          <p:txBody>
            <a:bodyPr anchor="t" rtlCol="false" tIns="0" lIns="0" bIns="0" rIns="0">
              <a:spAutoFit/>
            </a:bodyPr>
            <a:lstStyle/>
            <a:p>
              <a:pPr algn="l">
                <a:lnSpc>
                  <a:spcPts val="8640"/>
                </a:lnSpc>
              </a:pPr>
              <a:r>
                <a:rPr lang="en-US" sz="7200" b="true">
                  <a:solidFill>
                    <a:srgbClr val="FEFFFD"/>
                  </a:solidFill>
                  <a:latin typeface="Roboto Bold"/>
                  <a:ea typeface="Roboto Bold"/>
                  <a:cs typeface="Roboto Bold"/>
                  <a:sym typeface="Roboto Bold"/>
                </a:rPr>
                <a:t>Kategori Produk</a:t>
              </a:r>
            </a:p>
          </p:txBody>
        </p:sp>
        <p:sp>
          <p:nvSpPr>
            <p:cNvPr name="TextBox 4" id="4"/>
            <p:cNvSpPr txBox="true"/>
            <p:nvPr/>
          </p:nvSpPr>
          <p:spPr>
            <a:xfrm rot="0">
              <a:off x="0" y="2359970"/>
              <a:ext cx="9020494" cy="696595"/>
            </a:xfrm>
            <a:prstGeom prst="rect">
              <a:avLst/>
            </a:prstGeom>
          </p:spPr>
          <p:txBody>
            <a:bodyPr anchor="t" rtlCol="false" tIns="0" lIns="0" bIns="0" rIns="0">
              <a:spAutoFit/>
            </a:bodyPr>
            <a:lstStyle/>
            <a:p>
              <a:pPr algn="l">
                <a:lnSpc>
                  <a:spcPts val="4409"/>
                </a:lnSpc>
              </a:pPr>
              <a:r>
                <a:rPr lang="en-US" sz="3149">
                  <a:solidFill>
                    <a:srgbClr val="FEFFFD"/>
                  </a:solidFill>
                  <a:latin typeface="Barlow Light"/>
                  <a:ea typeface="Barlow Light"/>
                  <a:cs typeface="Barlow Light"/>
                  <a:sym typeface="Barlow Light"/>
                </a:rPr>
                <a:t>BMRT SHOP</a:t>
              </a:r>
            </a:p>
          </p:txBody>
        </p:sp>
      </p:grpSp>
      <p:grpSp>
        <p:nvGrpSpPr>
          <p:cNvPr name="Group 5" id="5"/>
          <p:cNvGrpSpPr/>
          <p:nvPr/>
        </p:nvGrpSpPr>
        <p:grpSpPr>
          <a:xfrm rot="0">
            <a:off x="8945880" y="3287053"/>
            <a:ext cx="8115300" cy="3381839"/>
            <a:chOff x="0" y="0"/>
            <a:chExt cx="10820400" cy="4509119"/>
          </a:xfrm>
        </p:grpSpPr>
        <p:sp>
          <p:nvSpPr>
            <p:cNvPr name="TextBox 6" id="6"/>
            <p:cNvSpPr txBox="true"/>
            <p:nvPr/>
          </p:nvSpPr>
          <p:spPr>
            <a:xfrm rot="0">
              <a:off x="0" y="-57150"/>
              <a:ext cx="10820400" cy="578697"/>
            </a:xfrm>
            <a:prstGeom prst="rect">
              <a:avLst/>
            </a:prstGeom>
          </p:spPr>
          <p:txBody>
            <a:bodyPr anchor="t" rtlCol="false" tIns="0" lIns="0" bIns="0" rIns="0">
              <a:spAutoFit/>
            </a:bodyPr>
            <a:lstStyle/>
            <a:p>
              <a:pPr algn="l">
                <a:lnSpc>
                  <a:spcPts val="3640"/>
                </a:lnSpc>
              </a:pPr>
            </a:p>
          </p:txBody>
        </p:sp>
        <p:sp>
          <p:nvSpPr>
            <p:cNvPr name="TextBox 7" id="7"/>
            <p:cNvSpPr txBox="true"/>
            <p:nvPr/>
          </p:nvSpPr>
          <p:spPr>
            <a:xfrm rot="0">
              <a:off x="0" y="765891"/>
              <a:ext cx="10820400" cy="2857712"/>
            </a:xfrm>
            <a:prstGeom prst="rect">
              <a:avLst/>
            </a:prstGeom>
          </p:spPr>
          <p:txBody>
            <a:bodyPr anchor="t" rtlCol="false" tIns="0" lIns="0" bIns="0" rIns="0">
              <a:spAutoFit/>
            </a:bodyPr>
            <a:lstStyle/>
            <a:p>
              <a:pPr algn="l">
                <a:lnSpc>
                  <a:spcPts val="3520"/>
                </a:lnSpc>
              </a:pPr>
              <a:r>
                <a:rPr lang="en-US" sz="2200">
                  <a:solidFill>
                    <a:srgbClr val="FEFFFD"/>
                  </a:solidFill>
                  <a:latin typeface="Barlow"/>
                  <a:ea typeface="Barlow"/>
                  <a:cs typeface="Barlow"/>
                  <a:sym typeface="Barlow"/>
                </a:rPr>
                <a:t>kategor</a:t>
              </a:r>
              <a:r>
                <a:rPr lang="en-US" sz="2200">
                  <a:solidFill>
                    <a:srgbClr val="FEFFFD"/>
                  </a:solidFill>
                  <a:latin typeface="Barlow"/>
                  <a:ea typeface="Barlow"/>
                  <a:cs typeface="Barlow"/>
                  <a:sym typeface="Barlow"/>
                </a:rPr>
                <a:t>i jam tangan yang dapat dipilih sesuai kebutuhan, mulai dari Jam Tangan Pria, Jam Tangan Wanita, Jam Tangan Sport, Jam Tangan Mewah, hingga Jam Tangan Digital. Setiap kategori menawarkan berbagai pilihan produk berkualitas dengan desain yang modern dan elegan.</a:t>
              </a:r>
            </a:p>
          </p:txBody>
        </p:sp>
        <p:sp>
          <p:nvSpPr>
            <p:cNvPr name="AutoShape 8" id="8"/>
            <p:cNvSpPr/>
            <p:nvPr/>
          </p:nvSpPr>
          <p:spPr>
            <a:xfrm>
              <a:off x="0" y="4483719"/>
              <a:ext cx="10820400" cy="0"/>
            </a:xfrm>
            <a:prstGeom prst="line">
              <a:avLst/>
            </a:prstGeom>
            <a:ln cap="rnd" w="50800">
              <a:solidFill>
                <a:srgbClr val="2E2D2D"/>
              </a:solidFill>
              <a:prstDash val="sysDot"/>
              <a:headEnd type="none" len="sm" w="sm"/>
              <a:tailEnd type="none" len="sm" w="sm"/>
            </a:ln>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67640"/>
            <a:ext cx="4719646" cy="10703305"/>
          </a:xfrm>
          <a:custGeom>
            <a:avLst/>
            <a:gdLst/>
            <a:ahLst/>
            <a:cxnLst/>
            <a:rect r="r" b="b" t="t" l="l"/>
            <a:pathLst>
              <a:path h="10703305" w="4719646">
                <a:moveTo>
                  <a:pt x="0" y="0"/>
                </a:moveTo>
                <a:lnTo>
                  <a:pt x="4719646" y="0"/>
                </a:lnTo>
                <a:lnTo>
                  <a:pt x="4719646" y="10703305"/>
                </a:lnTo>
                <a:lnTo>
                  <a:pt x="0" y="10703305"/>
                </a:lnTo>
                <a:lnTo>
                  <a:pt x="0" y="0"/>
                </a:lnTo>
                <a:close/>
              </a:path>
            </a:pathLst>
          </a:custGeom>
          <a:blipFill>
            <a:blip r:embed="rId2"/>
            <a:stretch>
              <a:fillRect l="-61531" t="0" r="-39359" b="0"/>
            </a:stretch>
          </a:blipFill>
        </p:spPr>
      </p:sp>
      <p:sp>
        <p:nvSpPr>
          <p:cNvPr name="TextBox 3" id="3"/>
          <p:cNvSpPr txBox="true"/>
          <p:nvPr/>
        </p:nvSpPr>
        <p:spPr>
          <a:xfrm rot="0">
            <a:off x="6765512" y="2135772"/>
            <a:ext cx="10244007" cy="809625"/>
          </a:xfrm>
          <a:prstGeom prst="rect">
            <a:avLst/>
          </a:prstGeom>
        </p:spPr>
        <p:txBody>
          <a:bodyPr anchor="t" rtlCol="false" tIns="0" lIns="0" bIns="0" rIns="0">
            <a:spAutoFit/>
          </a:bodyPr>
          <a:lstStyle/>
          <a:p>
            <a:pPr algn="l">
              <a:lnSpc>
                <a:spcPts val="6390"/>
              </a:lnSpc>
            </a:pPr>
            <a:r>
              <a:rPr lang="en-US" sz="5325" b="true">
                <a:solidFill>
                  <a:srgbClr val="101010"/>
                </a:solidFill>
                <a:latin typeface="Roboto Bold"/>
                <a:ea typeface="Roboto Bold"/>
                <a:cs typeface="Roboto Bold"/>
                <a:sym typeface="Roboto Bold"/>
              </a:rPr>
              <a:t>Teknologi</a:t>
            </a:r>
          </a:p>
        </p:txBody>
      </p:sp>
      <p:sp>
        <p:nvSpPr>
          <p:cNvPr name="TextBox 4" id="4"/>
          <p:cNvSpPr txBox="true"/>
          <p:nvPr/>
        </p:nvSpPr>
        <p:spPr>
          <a:xfrm rot="0">
            <a:off x="6765512" y="3923080"/>
            <a:ext cx="7925769" cy="3337560"/>
          </a:xfrm>
          <a:prstGeom prst="rect">
            <a:avLst/>
          </a:prstGeom>
        </p:spPr>
        <p:txBody>
          <a:bodyPr anchor="t" rtlCol="false" tIns="0" lIns="0" bIns="0" rIns="0">
            <a:spAutoFit/>
          </a:bodyPr>
          <a:lstStyle/>
          <a:p>
            <a:pPr algn="l">
              <a:lnSpc>
                <a:spcPts val="2940"/>
              </a:lnSpc>
            </a:pPr>
            <a:r>
              <a:rPr lang="en-US" sz="2100">
                <a:solidFill>
                  <a:srgbClr val="3F284B"/>
                </a:solidFill>
                <a:latin typeface="Barlow"/>
                <a:ea typeface="Barlow"/>
                <a:cs typeface="Barlow"/>
                <a:sym typeface="Barlow"/>
              </a:rPr>
              <a:t>D</a:t>
            </a:r>
            <a:r>
              <a:rPr lang="en-US" sz="2100">
                <a:solidFill>
                  <a:srgbClr val="3F284B"/>
                </a:solidFill>
                <a:latin typeface="Barlow"/>
                <a:ea typeface="Barlow"/>
                <a:cs typeface="Barlow"/>
                <a:sym typeface="Barlow"/>
              </a:rPr>
              <a:t>ari segi teknologi, BMRT Shop menggunakan Flutter SDK versi 3.2.3 atau lebih tinggi, yang memastikan performa aplikasi yang optimal. Platform ini juga mengintegrasikan berbagai layanan Firebase seperti Authentication untuk keamanan, Firestore untuk penyimpanan data, dan Storage untuk mengelola gambar produk. Untuk memberikan pengalaman pengguna yang lebih baik, BMRT Shop menggunakan Provider untuk manajemen state, Google Fonts untuk tipografi yang menarik, dan berbagai widget seperti Carousel untuk tampilan yang dinamis.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1028700" y="1028700"/>
            <a:ext cx="10712609" cy="5560060"/>
            <a:chOff x="0" y="0"/>
            <a:chExt cx="14283479" cy="7413414"/>
          </a:xfrm>
        </p:grpSpPr>
        <p:sp>
          <p:nvSpPr>
            <p:cNvPr name="TextBox 4" id="4"/>
            <p:cNvSpPr txBox="true"/>
            <p:nvPr/>
          </p:nvSpPr>
          <p:spPr>
            <a:xfrm rot="0">
              <a:off x="0" y="-9525"/>
              <a:ext cx="14283479" cy="5343525"/>
            </a:xfrm>
            <a:prstGeom prst="rect">
              <a:avLst/>
            </a:prstGeom>
          </p:spPr>
          <p:txBody>
            <a:bodyPr anchor="t" rtlCol="false" tIns="0" lIns="0" bIns="0" rIns="0">
              <a:spAutoFit/>
            </a:bodyPr>
            <a:lstStyle/>
            <a:p>
              <a:pPr algn="l">
                <a:lnSpc>
                  <a:spcPts val="4500"/>
                </a:lnSpc>
              </a:pPr>
              <a:r>
                <a:rPr lang="en-US" sz="3750" b="true">
                  <a:solidFill>
                    <a:srgbClr val="FEFFFD"/>
                  </a:solidFill>
                  <a:latin typeface="Roboto Bold"/>
                  <a:ea typeface="Roboto Bold"/>
                  <a:cs typeface="Roboto Bold"/>
                  <a:sym typeface="Roboto Bold"/>
                </a:rPr>
                <a:t>Keu</a:t>
              </a:r>
              <a:r>
                <a:rPr lang="en-US" b="true" sz="3750">
                  <a:solidFill>
                    <a:srgbClr val="FEFFFD"/>
                  </a:solidFill>
                  <a:latin typeface="Roboto Bold"/>
                  <a:ea typeface="Roboto Bold"/>
                  <a:cs typeface="Roboto Bold"/>
                  <a:sym typeface="Roboto Bold"/>
                </a:rPr>
                <a:t>nggulan BMRT Shop terletak pada keamanan platform yang terjamin, pengalaman berbelanja yang nyaman, dan berbagai pilihan produk berkualitas. Sistem pembayaran yang aman dan layanan pelanggan yang responsif membuat BMRT Shop menjadi pilihan utama untuk berbelanja jam tangan secara online.</a:t>
              </a:r>
            </a:p>
          </p:txBody>
        </p:sp>
        <p:sp>
          <p:nvSpPr>
            <p:cNvPr name="TextBox 5" id="5"/>
            <p:cNvSpPr txBox="true"/>
            <p:nvPr/>
          </p:nvSpPr>
          <p:spPr>
            <a:xfrm rot="0">
              <a:off x="0" y="6841491"/>
              <a:ext cx="14283479" cy="578697"/>
            </a:xfrm>
            <a:prstGeom prst="rect">
              <a:avLst/>
            </a:prstGeom>
          </p:spPr>
          <p:txBody>
            <a:bodyPr anchor="t" rtlCol="false" tIns="0" lIns="0" bIns="0" rIns="0">
              <a:spAutoFit/>
            </a:bodyPr>
            <a:lstStyle/>
            <a:p>
              <a:pPr algn="l">
                <a:lnSpc>
                  <a:spcPts val="3640"/>
                </a:lnSpc>
              </a:pPr>
              <a:r>
                <a:rPr lang="en-US" b="true" sz="2600">
                  <a:solidFill>
                    <a:srgbClr val="FEFFFD"/>
                  </a:solidFill>
                  <a:latin typeface="Roboto Bold"/>
                  <a:ea typeface="Roboto Bold"/>
                  <a:cs typeface="Roboto Bold"/>
                  <a:sym typeface="Roboto Bold"/>
                </a:rPr>
                <a:t>KELOMPOK</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DAGqW76Xc_I</dc:identifier>
  <dcterms:modified xsi:type="dcterms:W3CDTF">2011-08-01T06:04:30Z</dcterms:modified>
  <cp:revision>1</cp:revision>
  <dc:title>Presentasi Teknologi Teknologi 5G Fotosentris Hitam Putih</dc:title>
</cp:coreProperties>
</file>

<file path=docProps/thumbnail.jpeg>
</file>